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9"/>
  </p:notesMasterIdLst>
  <p:sldIdLst>
    <p:sldId id="593" r:id="rId5"/>
    <p:sldId id="634" r:id="rId6"/>
    <p:sldId id="635" r:id="rId7"/>
    <p:sldId id="637" r:id="rId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665"/>
    <p:restoredTop sz="58440" autoAdjust="0"/>
  </p:normalViewPr>
  <p:slideViewPr>
    <p:cSldViewPr snapToGrid="0">
      <p:cViewPr varScale="1">
        <p:scale>
          <a:sx n="39" d="100"/>
          <a:sy n="39" d="100"/>
        </p:scale>
        <p:origin x="1800"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theme" Target="theme/theme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CB9514-4D67-49A6-8D3F-57903785AF92}" type="datetimeFigureOut">
              <a:rPr lang="nl-BE" smtClean="0"/>
              <a:t>2/04/2021</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D0CB22-9838-4EAA-A1AC-2713E6A5B234}" type="slidenum">
              <a:rPr lang="nl-BE" smtClean="0"/>
              <a:t>‹#›</a:t>
            </a:fld>
            <a:endParaRPr lang="nl-BE"/>
          </a:p>
        </p:txBody>
      </p:sp>
    </p:spTree>
    <p:extLst>
      <p:ext uri="{BB962C8B-B14F-4D97-AF65-F5344CB8AC3E}">
        <p14:creationId xmlns:p14="http://schemas.microsoft.com/office/powerpoint/2010/main" val="40217184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4FD0CB22-9838-4EAA-A1AC-2713E6A5B234}" type="slidenum">
              <a:rPr lang="nl-BE" smtClean="0"/>
              <a:t>1</a:t>
            </a:fld>
            <a:endParaRPr lang="nl-BE"/>
          </a:p>
        </p:txBody>
      </p:sp>
    </p:spTree>
    <p:extLst>
      <p:ext uri="{BB962C8B-B14F-4D97-AF65-F5344CB8AC3E}">
        <p14:creationId xmlns:p14="http://schemas.microsoft.com/office/powerpoint/2010/main" val="31135154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5"/>
          </p:nvPr>
        </p:nvSpPr>
        <p:spPr/>
        <p:txBody>
          <a:bodyPr/>
          <a:lstStyle/>
          <a:p>
            <a:fld id="{4FD0CB22-9838-4EAA-A1AC-2713E6A5B234}" type="slidenum">
              <a:rPr lang="nl-BE" smtClean="0"/>
              <a:t>2</a:t>
            </a:fld>
            <a:endParaRPr lang="nl-BE"/>
          </a:p>
        </p:txBody>
      </p:sp>
    </p:spTree>
    <p:extLst>
      <p:ext uri="{BB962C8B-B14F-4D97-AF65-F5344CB8AC3E}">
        <p14:creationId xmlns:p14="http://schemas.microsoft.com/office/powerpoint/2010/main" val="2726785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5"/>
          </p:nvPr>
        </p:nvSpPr>
        <p:spPr/>
        <p:txBody>
          <a:bodyPr/>
          <a:lstStyle/>
          <a:p>
            <a:fld id="{4FD0CB22-9838-4EAA-A1AC-2713E6A5B234}" type="slidenum">
              <a:rPr lang="nl-BE" smtClean="0"/>
              <a:t>3</a:t>
            </a:fld>
            <a:endParaRPr lang="nl-BE"/>
          </a:p>
        </p:txBody>
      </p:sp>
    </p:spTree>
    <p:extLst>
      <p:ext uri="{BB962C8B-B14F-4D97-AF65-F5344CB8AC3E}">
        <p14:creationId xmlns:p14="http://schemas.microsoft.com/office/powerpoint/2010/main" val="28274714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5"/>
          </p:nvPr>
        </p:nvSpPr>
        <p:spPr/>
        <p:txBody>
          <a:bodyPr/>
          <a:lstStyle/>
          <a:p>
            <a:fld id="{4FD0CB22-9838-4EAA-A1AC-2713E6A5B234}" type="slidenum">
              <a:rPr lang="nl-BE" smtClean="0"/>
              <a:t>4</a:t>
            </a:fld>
            <a:endParaRPr lang="nl-BE"/>
          </a:p>
        </p:txBody>
      </p:sp>
    </p:spTree>
    <p:extLst>
      <p:ext uri="{BB962C8B-B14F-4D97-AF65-F5344CB8AC3E}">
        <p14:creationId xmlns:p14="http://schemas.microsoft.com/office/powerpoint/2010/main" val="28251382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7200" y="4960137"/>
            <a:ext cx="7772400" cy="1463040"/>
          </a:xfrm>
        </p:spPr>
        <p:txBody>
          <a:bodyPr anchor="ctr">
            <a:normAutofit/>
          </a:bodyPr>
          <a:lstStyle>
            <a:lvl1pPr algn="r">
              <a:defRPr sz="5000" spc="200" baseline="0"/>
            </a:lvl1pPr>
          </a:lstStyle>
          <a:p>
            <a:r>
              <a:rPr lang="nl-NL"/>
              <a:t>titel</a:t>
            </a:r>
            <a:endParaRPr lang="en-US"/>
          </a:p>
        </p:txBody>
      </p:sp>
      <p:sp>
        <p:nvSpPr>
          <p:cNvPr id="3" name="Subtitle 2"/>
          <p:cNvSpPr>
            <a:spLocks noGrp="1"/>
          </p:cNvSpPr>
          <p:nvPr>
            <p:ph type="subTitle" idx="1" hasCustomPrompt="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nl-NL"/>
              <a:t>spreker</a:t>
            </a:r>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C0D2BD1C-3F16-43E3-8885-70F56B35ACD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17313" y="1089491"/>
            <a:ext cx="1967789" cy="1755648"/>
          </a:xfrm>
          <a:prstGeom prst="rect">
            <a:avLst/>
          </a:prstGeom>
          <a:noFill/>
          <a:extLst>
            <a:ext uri="{909E8E84-426E-40DD-AFC4-6F175D3DCCD1}">
              <a14:hiddenFill xmlns:a14="http://schemas.microsoft.com/office/drawing/2010/main">
                <a:solidFill>
                  <a:srgbClr val="FFFFFF"/>
                </a:solidFill>
              </a14:hiddenFill>
            </a:ext>
          </a:extLst>
        </p:spPr>
      </p:pic>
      <p:pic>
        <p:nvPicPr>
          <p:cNvPr id="9" name="Afbeelding 8" descr="Afbeelding met persoon, binnen, vrouw, staand&#10;&#10;Automatisch gegenereerde beschrijving">
            <a:extLst>
              <a:ext uri="{FF2B5EF4-FFF2-40B4-BE49-F238E27FC236}">
                <a16:creationId xmlns:a16="http://schemas.microsoft.com/office/drawing/2014/main" id="{ED101F40-BE7E-490B-BDD3-DD0A08F0AAD7}"/>
              </a:ext>
            </a:extLst>
          </p:cNvPr>
          <p:cNvPicPr>
            <a:picLocks noChangeAspect="1"/>
          </p:cNvPicPr>
          <p:nvPr userDrawn="1"/>
        </p:nvPicPr>
        <p:blipFill rotWithShape="1">
          <a:blip r:embed="rId3"/>
          <a:srcRect t="10679" b="4892"/>
          <a:stretch/>
        </p:blipFill>
        <p:spPr>
          <a:xfrm>
            <a:off x="0" y="-1"/>
            <a:ext cx="8390147" cy="4722921"/>
          </a:xfrm>
          <a:prstGeom prst="rect">
            <a:avLst/>
          </a:prstGeom>
        </p:spPr>
      </p:pic>
      <p:sp>
        <p:nvSpPr>
          <p:cNvPr id="4" name="Tekstvak 3">
            <a:extLst>
              <a:ext uri="{FF2B5EF4-FFF2-40B4-BE49-F238E27FC236}">
                <a16:creationId xmlns:a16="http://schemas.microsoft.com/office/drawing/2014/main" id="{8F8CE76F-7B30-4536-B307-0609A4CF2FDD}"/>
              </a:ext>
            </a:extLst>
          </p:cNvPr>
          <p:cNvSpPr txBox="1"/>
          <p:nvPr userDrawn="1"/>
        </p:nvSpPr>
        <p:spPr>
          <a:xfrm>
            <a:off x="9517312" y="3173200"/>
            <a:ext cx="1967789" cy="369332"/>
          </a:xfrm>
          <a:prstGeom prst="rect">
            <a:avLst/>
          </a:prstGeom>
          <a:noFill/>
        </p:spPr>
        <p:txBody>
          <a:bodyPr wrap="square" rtlCol="0">
            <a:spAutoFit/>
          </a:bodyPr>
          <a:lstStyle/>
          <a:p>
            <a:r>
              <a:rPr lang="nl-NL" sz="1800"/>
              <a:t>7 december 2020</a:t>
            </a:r>
          </a:p>
        </p:txBody>
      </p:sp>
      <p:sp>
        <p:nvSpPr>
          <p:cNvPr id="7" name="Tekstvak 6">
            <a:extLst>
              <a:ext uri="{FF2B5EF4-FFF2-40B4-BE49-F238E27FC236}">
                <a16:creationId xmlns:a16="http://schemas.microsoft.com/office/drawing/2014/main" id="{46939580-AC44-4763-BCE4-E824C4014D69}"/>
              </a:ext>
            </a:extLst>
          </p:cNvPr>
          <p:cNvSpPr txBox="1"/>
          <p:nvPr userDrawn="1"/>
        </p:nvSpPr>
        <p:spPr>
          <a:xfrm rot="16200000">
            <a:off x="7769491" y="3749223"/>
            <a:ext cx="2060101" cy="276999"/>
          </a:xfrm>
          <a:prstGeom prst="rect">
            <a:avLst/>
          </a:prstGeom>
          <a:noFill/>
        </p:spPr>
        <p:txBody>
          <a:bodyPr wrap="square" rtlCol="0">
            <a:spAutoFit/>
          </a:bodyPr>
          <a:lstStyle/>
          <a:p>
            <a:r>
              <a:rPr lang="nl-NL" sz="1200"/>
              <a:t>Foto: Frank Toussaint</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Vertical Text Placeholder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4CD73815-2707-4475-8F1A-B873CB631BB4}" type="datetimeFigureOut">
              <a:rPr lang="en-US" dirty="0"/>
              <a:t>4/2/2021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pic>
        <p:nvPicPr>
          <p:cNvPr id="8" name="Picture 2">
            <a:extLst>
              <a:ext uri="{FF2B5EF4-FFF2-40B4-BE49-F238E27FC236}">
                <a16:creationId xmlns:a16="http://schemas.microsoft.com/office/drawing/2014/main" id="{AD0F1937-5C02-4B51-8779-279FE01E9DC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301274" y="1"/>
            <a:ext cx="890726" cy="7947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nl-NL"/>
              <a:t>Klik om stijl te bewerken</a:t>
            </a:r>
            <a:endParaRPr lang="en-US"/>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2A4AFB99-0EAB-4182-AFF8-E214C82A68F6}" type="datetimeFigureOut">
              <a:rPr lang="en-US" dirty="0"/>
              <a:t>4/2/2021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 name="Picture 2">
            <a:extLst>
              <a:ext uri="{FF2B5EF4-FFF2-40B4-BE49-F238E27FC236}">
                <a16:creationId xmlns:a16="http://schemas.microsoft.com/office/drawing/2014/main" id="{2CC9D718-1B16-4F17-B192-87CBADB554F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301274" y="1"/>
            <a:ext cx="890726" cy="7947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A5D3794B-289A-4A80-97D7-111025398D45}" type="datetimeFigureOut">
              <a:rPr lang="en-US" dirty="0"/>
              <a:t>4/2/2021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ekop">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nl-NL"/>
              <a:t>Klik om stijl te bewerken</a:t>
            </a:r>
            <a:endParaRPr lang="en-US"/>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5A61015F-7CC6-4D0A-9D87-873EA4C304CC}" type="datetimeFigureOut">
              <a:rPr lang="en-US" dirty="0"/>
              <a:t>4/2/2021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nl-NL"/>
              <a:t>Klik om stijl te bewerken</a:t>
            </a:r>
            <a:endParaRPr lang="en-US"/>
          </a:p>
        </p:txBody>
      </p:sp>
      <p:sp>
        <p:nvSpPr>
          <p:cNvPr id="3" name="Content Placeholder 2"/>
          <p:cNvSpPr>
            <a:spLocks noGrp="1"/>
          </p:cNvSpPr>
          <p:nvPr>
            <p:ph sz="half" idx="1"/>
          </p:nvPr>
        </p:nvSpPr>
        <p:spPr>
          <a:xfrm>
            <a:off x="1024127" y="2286000"/>
            <a:ext cx="4754880" cy="402336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Content Placeholder 3"/>
          <p:cNvSpPr>
            <a:spLocks noGrp="1"/>
          </p:cNvSpPr>
          <p:nvPr>
            <p:ph sz="half" idx="2"/>
          </p:nvPr>
        </p:nvSpPr>
        <p:spPr>
          <a:xfrm>
            <a:off x="5989320" y="2286000"/>
            <a:ext cx="4754880" cy="402336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Date Placeholder 4"/>
          <p:cNvSpPr>
            <a:spLocks noGrp="1"/>
          </p:cNvSpPr>
          <p:nvPr>
            <p:ph type="dt" sz="half" idx="10"/>
          </p:nvPr>
        </p:nvSpPr>
        <p:spPr/>
        <p:txBody>
          <a:bodyPr/>
          <a:lstStyle/>
          <a:p>
            <a:fld id="{93C6A301-0538-44EC-B09D-202E1042A48B}" type="datetimeFigureOut">
              <a:rPr lang="en-US" dirty="0"/>
              <a:t>4/2/2021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pic>
        <p:nvPicPr>
          <p:cNvPr id="9" name="Picture 2">
            <a:extLst>
              <a:ext uri="{FF2B5EF4-FFF2-40B4-BE49-F238E27FC236}">
                <a16:creationId xmlns:a16="http://schemas.microsoft.com/office/drawing/2014/main" id="{A8DD8410-1F9C-4F66-B08E-51A1721D44A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301274" y="1"/>
            <a:ext cx="890726" cy="7947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nl-NL"/>
              <a:t>Klik om stijl te bewerken</a:t>
            </a:r>
            <a:endParaRPr lang="en-US"/>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1024128" y="2967788"/>
            <a:ext cx="4754880" cy="3341572"/>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nl-NL"/>
              <a:t>Klikken om de tekststijl van het model te bewerken</a:t>
            </a:r>
          </a:p>
        </p:txBody>
      </p:sp>
      <p:sp>
        <p:nvSpPr>
          <p:cNvPr id="6" name="Content Placeholder 5"/>
          <p:cNvSpPr>
            <a:spLocks noGrp="1"/>
          </p:cNvSpPr>
          <p:nvPr>
            <p:ph sz="quarter" idx="4"/>
          </p:nvPr>
        </p:nvSpPr>
        <p:spPr>
          <a:xfrm>
            <a:off x="5990888" y="2967788"/>
            <a:ext cx="4754880" cy="3341572"/>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7" name="Date Placeholder 6"/>
          <p:cNvSpPr>
            <a:spLocks noGrp="1"/>
          </p:cNvSpPr>
          <p:nvPr>
            <p:ph type="dt" sz="half" idx="10"/>
          </p:nvPr>
        </p:nvSpPr>
        <p:spPr/>
        <p:txBody>
          <a:bodyPr/>
          <a:lstStyle/>
          <a:p>
            <a:fld id="{D789574A-8875-45EF-8EA2-3CAA0F7ABC4C}" type="datetimeFigureOut">
              <a:rPr lang="en-US" dirty="0"/>
              <a:t>4/2/2021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a:p>
        </p:txBody>
      </p:sp>
      <p:pic>
        <p:nvPicPr>
          <p:cNvPr id="2" name="Picture 2">
            <a:extLst>
              <a:ext uri="{FF2B5EF4-FFF2-40B4-BE49-F238E27FC236}">
                <a16:creationId xmlns:a16="http://schemas.microsoft.com/office/drawing/2014/main" id="{D9A9FAC4-8D72-4F1F-B34E-ECE3CE22727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301274" y="1"/>
            <a:ext cx="890726" cy="7947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Date Placeholder 2"/>
          <p:cNvSpPr>
            <a:spLocks noGrp="1"/>
          </p:cNvSpPr>
          <p:nvPr>
            <p:ph type="dt" sz="half" idx="10"/>
          </p:nvPr>
        </p:nvSpPr>
        <p:spPr/>
        <p:txBody>
          <a:bodyPr/>
          <a:lstStyle/>
          <a:p>
            <a:fld id="{67EF4D4C-5367-4C26-9E2B-D8088D7FCA81}" type="datetimeFigureOut">
              <a:rPr lang="en-US" dirty="0"/>
              <a:t>4/2/2021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a:p>
        </p:txBody>
      </p:sp>
      <p:pic>
        <p:nvPicPr>
          <p:cNvPr id="9" name="Picture 2">
            <a:extLst>
              <a:ext uri="{FF2B5EF4-FFF2-40B4-BE49-F238E27FC236}">
                <a16:creationId xmlns:a16="http://schemas.microsoft.com/office/drawing/2014/main" id="{421F9D7A-FE7A-485B-8543-82A4A4F92CA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301274" y="1"/>
            <a:ext cx="890726" cy="7947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91E96-98B0-4413-9547-46F3504108EF}" type="datetimeFigureOut">
              <a:rPr lang="en-US" dirty="0"/>
              <a:t>4/2/2021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a:p>
        </p:txBody>
      </p:sp>
      <p:pic>
        <p:nvPicPr>
          <p:cNvPr id="6" name="Picture 2">
            <a:extLst>
              <a:ext uri="{FF2B5EF4-FFF2-40B4-BE49-F238E27FC236}">
                <a16:creationId xmlns:a16="http://schemas.microsoft.com/office/drawing/2014/main" id="{84D283F8-20D5-49D7-921C-4455B926B92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301274" y="1"/>
            <a:ext cx="890726" cy="7947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nl-NL"/>
              <a:t>Klik om stijl te bewerken</a:t>
            </a:r>
            <a:endParaRPr lang="en-US"/>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05C68B11-C5A8-448C-8CE9-B1A273C79CFC}" type="datetimeFigureOut">
              <a:rPr lang="en-US" dirty="0"/>
              <a:t>4/2/2021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pic>
        <p:nvPicPr>
          <p:cNvPr id="2" name="Picture 2">
            <a:extLst>
              <a:ext uri="{FF2B5EF4-FFF2-40B4-BE49-F238E27FC236}">
                <a16:creationId xmlns:a16="http://schemas.microsoft.com/office/drawing/2014/main" id="{A434F5F9-0C31-451B-9D28-69D8AC24B11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301274" y="1"/>
            <a:ext cx="890726" cy="7947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nl-NL"/>
              <a:t>Klik om stijl te bewerken</a:t>
            </a:r>
            <a:endParaRPr lang="en-US"/>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C7616CA0-919D-4A49-9C8A-62FDFB3A5183}" type="datetimeFigureOut">
              <a:rPr lang="en-US" dirty="0"/>
              <a:t>4/2/2021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7E5644-1E61-4311-A31E-84CB9C7AA8A9}" type="slidenum">
              <a:rPr lang="en-US" dirty="0"/>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 name="Picture 2">
            <a:extLst>
              <a:ext uri="{FF2B5EF4-FFF2-40B4-BE49-F238E27FC236}">
                <a16:creationId xmlns:a16="http://schemas.microsoft.com/office/drawing/2014/main" id="{200F6906-61C6-4613-844F-E5FD4199304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301274" y="1"/>
            <a:ext cx="890726" cy="7947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nl-NL"/>
              <a:t>Klik om stijl te bewerken</a:t>
            </a:r>
            <a:endParaRPr lang="en-US"/>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90298CD5-6C1E-4009-B41F-6DF62E31D3BE}" type="datetimeFigureOut">
              <a:rPr lang="en-US" dirty="0"/>
              <a:pPr/>
              <a:t>4/2/2021</a:t>
            </a:fld>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FAB73BC-B049-4115-A692-8D63A059BFB8}" type="slidenum">
              <a:rPr lang="en-US" dirty="0"/>
              <a:pPr/>
              <a:t>‹#›</a:t>
            </a:fld>
            <a:endParaRPr lang="en-US"/>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 name="Picture 2">
            <a:extLst>
              <a:ext uri="{FF2B5EF4-FFF2-40B4-BE49-F238E27FC236}">
                <a16:creationId xmlns:a16="http://schemas.microsoft.com/office/drawing/2014/main" id="{DC069E33-0094-4467-8099-57D26AA4ED53}"/>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1301274" y="1"/>
            <a:ext cx="890726" cy="794700"/>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8" r:id="rId10"/>
    <p:sldLayoutId id="2147483659"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9.xml"/><Relationship Id="rId5" Type="http://schemas.openxmlformats.org/officeDocument/2006/relationships/image" Target="../media/image6.jpe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3D285A-F7D4-4729-AB62-61B0ACC5455C}"/>
              </a:ext>
            </a:extLst>
          </p:cNvPr>
          <p:cNvSpPr>
            <a:spLocks noGrp="1"/>
          </p:cNvSpPr>
          <p:nvPr>
            <p:ph type="title"/>
          </p:nvPr>
        </p:nvSpPr>
        <p:spPr>
          <a:xfrm>
            <a:off x="457200" y="4960138"/>
            <a:ext cx="7772400" cy="1463040"/>
          </a:xfrm>
        </p:spPr>
        <p:txBody>
          <a:bodyPr anchor="ctr">
            <a:normAutofit fontScale="90000"/>
          </a:bodyPr>
          <a:lstStyle/>
          <a:p>
            <a:r>
              <a:rPr lang="nl-NL" sz="4000" dirty="0" err="1"/>
              <a:t>Kansarmoede</a:t>
            </a:r>
            <a:r>
              <a:rPr lang="nl-NL" sz="4000" dirty="0"/>
              <a:t> bespreekbaar maken in een </a:t>
            </a:r>
            <a:r>
              <a:rPr lang="nl-NL" sz="4000" dirty="0" err="1"/>
              <a:t>PROfessionele</a:t>
            </a:r>
            <a:r>
              <a:rPr lang="nl-NL" sz="4000" dirty="0"/>
              <a:t> </a:t>
            </a:r>
            <a:r>
              <a:rPr lang="nl-NL" sz="4000" dirty="0" err="1"/>
              <a:t>LEERGemeenschap</a:t>
            </a:r>
            <a:br>
              <a:rPr lang="nl-NL" sz="4000" dirty="0"/>
            </a:br>
            <a:r>
              <a:rPr lang="nl-NL" sz="4000" dirty="0"/>
              <a:t> AP hogeschool</a:t>
            </a:r>
          </a:p>
        </p:txBody>
      </p:sp>
      <p:sp>
        <p:nvSpPr>
          <p:cNvPr id="10" name="Text Placeholder 3">
            <a:extLst>
              <a:ext uri="{FF2B5EF4-FFF2-40B4-BE49-F238E27FC236}">
                <a16:creationId xmlns:a16="http://schemas.microsoft.com/office/drawing/2014/main" id="{E5D719E0-70EF-47E2-B27F-78B72E5B0E3C}"/>
              </a:ext>
            </a:extLst>
          </p:cNvPr>
          <p:cNvSpPr>
            <a:spLocks noGrp="1"/>
          </p:cNvSpPr>
          <p:nvPr>
            <p:ph type="body" sz="half" idx="2"/>
          </p:nvPr>
        </p:nvSpPr>
        <p:spPr>
          <a:xfrm>
            <a:off x="8610600" y="4960138"/>
            <a:ext cx="3484944" cy="1463040"/>
          </a:xfrm>
        </p:spPr>
        <p:txBody>
          <a:bodyPr/>
          <a:lstStyle/>
          <a:p>
            <a:r>
              <a:rPr lang="en-US" dirty="0" err="1"/>
              <a:t>Annemieke</a:t>
            </a:r>
            <a:r>
              <a:rPr lang="en-US" dirty="0"/>
              <a:t> </a:t>
            </a:r>
            <a:r>
              <a:rPr lang="en-US" dirty="0" err="1"/>
              <a:t>Correwyn</a:t>
            </a:r>
            <a:endParaRPr lang="en-US" dirty="0"/>
          </a:p>
          <a:p>
            <a:r>
              <a:rPr lang="en-US" dirty="0"/>
              <a:t>Lies </a:t>
            </a:r>
            <a:r>
              <a:rPr lang="en-US" dirty="0" err="1"/>
              <a:t>Pycke</a:t>
            </a:r>
            <a:endParaRPr lang="en-US" dirty="0"/>
          </a:p>
          <a:p>
            <a:r>
              <a:rPr lang="en-US" dirty="0"/>
              <a:t>Jo van den </a:t>
            </a:r>
            <a:r>
              <a:rPr lang="en-US" dirty="0" err="1"/>
              <a:t>Hauwe</a:t>
            </a:r>
            <a:endParaRPr lang="en-US" dirty="0"/>
          </a:p>
        </p:txBody>
      </p:sp>
      <p:pic>
        <p:nvPicPr>
          <p:cNvPr id="4" name="Tijdelijke aanduiding voor afbeelding 3">
            <a:extLst>
              <a:ext uri="{FF2B5EF4-FFF2-40B4-BE49-F238E27FC236}">
                <a16:creationId xmlns:a16="http://schemas.microsoft.com/office/drawing/2014/main" id="{8BF3D70C-6125-B944-AB63-E7DBC6B571F3}"/>
              </a:ext>
            </a:extLst>
          </p:cNvPr>
          <p:cNvPicPr>
            <a:picLocks noGrp="1" noChangeAspect="1"/>
          </p:cNvPicPr>
          <p:nvPr>
            <p:ph type="pic" idx="1"/>
          </p:nvPr>
        </p:nvPicPr>
        <p:blipFill>
          <a:blip r:embed="rId3"/>
          <a:srcRect t="24993" b="24993"/>
          <a:stretch>
            <a:fillRect/>
          </a:stretch>
        </p:blipFill>
        <p:spPr/>
      </p:pic>
      <p:pic>
        <p:nvPicPr>
          <p:cNvPr id="1026" name="Picture 2">
            <a:extLst>
              <a:ext uri="{FF2B5EF4-FFF2-40B4-BE49-F238E27FC236}">
                <a16:creationId xmlns:a16="http://schemas.microsoft.com/office/drawing/2014/main" id="{FFCFF199-72E7-493F-9C55-987B1A6AA8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66819" y="6209828"/>
            <a:ext cx="1228725" cy="60007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F39DC18A-73F2-4223-94F3-86B9EC0C96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57294" y="5961539"/>
            <a:ext cx="342900" cy="30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68642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7041A4-59E9-42B4-92BA-9DD5441F6FFA}"/>
              </a:ext>
            </a:extLst>
          </p:cNvPr>
          <p:cNvSpPr>
            <a:spLocks noGrp="1"/>
          </p:cNvSpPr>
          <p:nvPr>
            <p:ph type="title"/>
          </p:nvPr>
        </p:nvSpPr>
        <p:spPr/>
        <p:txBody>
          <a:bodyPr>
            <a:normAutofit/>
          </a:bodyPr>
          <a:lstStyle/>
          <a:p>
            <a:r>
              <a:rPr lang="nl-NL" sz="4000" dirty="0"/>
              <a:t>1. Foci – link met grote kansen – vernieuwende aspect</a:t>
            </a:r>
            <a:endParaRPr lang="nl-BE" sz="4000" dirty="0"/>
          </a:p>
        </p:txBody>
      </p:sp>
      <p:sp>
        <p:nvSpPr>
          <p:cNvPr id="3" name="Tijdelijke aanduiding voor inhoud 2">
            <a:extLst>
              <a:ext uri="{FF2B5EF4-FFF2-40B4-BE49-F238E27FC236}">
                <a16:creationId xmlns:a16="http://schemas.microsoft.com/office/drawing/2014/main" id="{28B2EBA9-4C1F-4B50-A149-F7EF3FCC8097}"/>
              </a:ext>
            </a:extLst>
          </p:cNvPr>
          <p:cNvSpPr>
            <a:spLocks noGrp="1"/>
          </p:cNvSpPr>
          <p:nvPr>
            <p:ph idx="1"/>
          </p:nvPr>
        </p:nvSpPr>
        <p:spPr/>
        <p:txBody>
          <a:bodyPr/>
          <a:lstStyle/>
          <a:p>
            <a:pPr algn="l">
              <a:spcAft>
                <a:spcPts val="800"/>
              </a:spcAft>
              <a:buFont typeface="Arial" panose="020B0604020202020204" pitchFamily="34" charset="0"/>
              <a:buChar char="•"/>
            </a:pPr>
            <a:r>
              <a:rPr lang="nl-NL" sz="1800" dirty="0">
                <a:solidFill>
                  <a:srgbClr val="201F1E"/>
                </a:solidFill>
                <a:latin typeface="Source Sans Pro" panose="020B0503030403020204" pitchFamily="34" charset="0"/>
              </a:rPr>
              <a:t>1) INHOUDELIJKE FOCUS</a:t>
            </a:r>
          </a:p>
          <a:p>
            <a:pPr>
              <a:spcAft>
                <a:spcPts val="800"/>
              </a:spcAft>
              <a:buFont typeface="Arial" panose="020B0604020202020204" pitchFamily="34" charset="0"/>
              <a:buChar char="•"/>
            </a:pPr>
            <a:r>
              <a:rPr lang="nl-NL" b="1" dirty="0"/>
              <a:t>Verduurzaming en verbreding</a:t>
            </a:r>
            <a:r>
              <a:rPr lang="nl-NL" dirty="0"/>
              <a:t> van Kleine Kinderen Grote Kansen-materie in de lerarenopleidingen kleuteronderwijs en lager onderwijs, het basisonderwijs én maximale samenwerking tussen welzijn en onderwijs: </a:t>
            </a:r>
            <a:r>
              <a:rPr lang="nl-NL" b="1" dirty="0"/>
              <a:t>warme transities, diversiteit en </a:t>
            </a:r>
            <a:r>
              <a:rPr lang="nl-NL" b="1" dirty="0" err="1"/>
              <a:t>kansarmoede</a:t>
            </a:r>
            <a:r>
              <a:rPr lang="nl-NL" dirty="0"/>
              <a:t>. </a:t>
            </a:r>
            <a:endParaRPr lang="nl-BE" dirty="0"/>
          </a:p>
          <a:p>
            <a:pPr algn="l">
              <a:spcAft>
                <a:spcPts val="800"/>
              </a:spcAft>
              <a:buFont typeface="Arial" panose="020B0604020202020204" pitchFamily="34" charset="0"/>
              <a:buChar char="•"/>
            </a:pPr>
            <a:r>
              <a:rPr lang="nl-NL" sz="1800" dirty="0">
                <a:solidFill>
                  <a:srgbClr val="201F1E"/>
                </a:solidFill>
                <a:latin typeface="Source Sans Pro" panose="020B0503030403020204" pitchFamily="34" charset="0"/>
              </a:rPr>
              <a:t>2) PEDAGOGISCH-DIDACTISCHE FOCUS</a:t>
            </a:r>
          </a:p>
          <a:p>
            <a:pPr>
              <a:spcAft>
                <a:spcPts val="800"/>
              </a:spcAft>
              <a:buFont typeface="Arial" panose="020B0604020202020204" pitchFamily="34" charset="0"/>
              <a:buChar char="•"/>
            </a:pPr>
            <a:r>
              <a:rPr lang="nl-NL" dirty="0"/>
              <a:t>Versterking </a:t>
            </a:r>
            <a:r>
              <a:rPr lang="nl-NL" b="1" dirty="0"/>
              <a:t>professionele leergemeenschappen</a:t>
            </a:r>
            <a:r>
              <a:rPr lang="nl-NL" dirty="0"/>
              <a:t> in de basisschool en tussen lerarenopleidingen en basisscholen</a:t>
            </a:r>
            <a:endParaRPr lang="nl-BE" dirty="0"/>
          </a:p>
          <a:p>
            <a:pPr algn="l">
              <a:spcAft>
                <a:spcPts val="800"/>
              </a:spcAft>
              <a:buFont typeface="Arial" panose="020B0604020202020204" pitchFamily="34" charset="0"/>
              <a:buChar char="•"/>
            </a:pPr>
            <a:endParaRPr lang="nl-NL" sz="1800" dirty="0">
              <a:solidFill>
                <a:srgbClr val="201F1E"/>
              </a:solidFill>
              <a:latin typeface="Source Sans Pro" panose="020B0503030403020204" pitchFamily="34" charset="0"/>
            </a:endParaRPr>
          </a:p>
          <a:p>
            <a:pPr marL="0" indent="0">
              <a:buNone/>
            </a:pPr>
            <a:endParaRPr lang="nl-BE" dirty="0"/>
          </a:p>
        </p:txBody>
      </p:sp>
    </p:spTree>
    <p:extLst>
      <p:ext uri="{BB962C8B-B14F-4D97-AF65-F5344CB8AC3E}">
        <p14:creationId xmlns:p14="http://schemas.microsoft.com/office/powerpoint/2010/main" val="37371142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7041A4-59E9-42B4-92BA-9DD5441F6FFA}"/>
              </a:ext>
            </a:extLst>
          </p:cNvPr>
          <p:cNvSpPr>
            <a:spLocks noGrp="1"/>
          </p:cNvSpPr>
          <p:nvPr>
            <p:ph type="title"/>
          </p:nvPr>
        </p:nvSpPr>
        <p:spPr/>
        <p:txBody>
          <a:bodyPr>
            <a:normAutofit/>
          </a:bodyPr>
          <a:lstStyle/>
          <a:p>
            <a:r>
              <a:rPr lang="nl-NL" sz="4000" dirty="0"/>
              <a:t>2. Doelstellingen (+ projectfasering)</a:t>
            </a:r>
            <a:endParaRPr lang="nl-BE" sz="4000" dirty="0"/>
          </a:p>
        </p:txBody>
      </p:sp>
      <p:sp>
        <p:nvSpPr>
          <p:cNvPr id="3" name="Tijdelijke aanduiding voor inhoud 2">
            <a:extLst>
              <a:ext uri="{FF2B5EF4-FFF2-40B4-BE49-F238E27FC236}">
                <a16:creationId xmlns:a16="http://schemas.microsoft.com/office/drawing/2014/main" id="{28B2EBA9-4C1F-4B50-A149-F7EF3FCC8097}"/>
              </a:ext>
            </a:extLst>
          </p:cNvPr>
          <p:cNvSpPr>
            <a:spLocks noGrp="1"/>
          </p:cNvSpPr>
          <p:nvPr>
            <p:ph idx="1"/>
          </p:nvPr>
        </p:nvSpPr>
        <p:spPr>
          <a:xfrm>
            <a:off x="1024128" y="1635369"/>
            <a:ext cx="9720073" cy="4673991"/>
          </a:xfrm>
        </p:spPr>
        <p:txBody>
          <a:bodyPr/>
          <a:lstStyle/>
          <a:p>
            <a:pPr marL="514350" indent="-514350" algn="l">
              <a:buAutoNum type="arabicPeriod"/>
            </a:pPr>
            <a:r>
              <a:rPr lang="nl-NL" sz="2000" b="1" u="sng" dirty="0">
                <a:solidFill>
                  <a:srgbClr val="201F1E"/>
                </a:solidFill>
                <a:latin typeface="Arial" panose="020B0604020202020204" pitchFamily="34" charset="0"/>
                <a:cs typeface="Arial" panose="020B0604020202020204" pitchFamily="34" charset="0"/>
              </a:rPr>
              <a:t>Eigen opleiding</a:t>
            </a:r>
            <a:r>
              <a:rPr lang="nl-NL" sz="2000" dirty="0">
                <a:solidFill>
                  <a:srgbClr val="201F1E"/>
                </a:solidFill>
                <a:latin typeface="Arial" panose="020B0604020202020204" pitchFamily="34" charset="0"/>
                <a:cs typeface="Arial" panose="020B0604020202020204" pitchFamily="34" charset="0"/>
              </a:rPr>
              <a:t>: </a:t>
            </a:r>
            <a:r>
              <a:rPr lang="nl-NL" sz="2000" i="1" dirty="0">
                <a:latin typeface="Arial" panose="020B0604020202020204" pitchFamily="34" charset="0"/>
                <a:cs typeface="Arial" panose="020B0604020202020204" pitchFamily="34" charset="0"/>
              </a:rPr>
              <a:t>‘warme transities, diversiteit en </a:t>
            </a:r>
            <a:r>
              <a:rPr lang="nl-NL" sz="2000" i="1" dirty="0" err="1">
                <a:latin typeface="Arial" panose="020B0604020202020204" pitchFamily="34" charset="0"/>
                <a:cs typeface="Arial" panose="020B0604020202020204" pitchFamily="34" charset="0"/>
              </a:rPr>
              <a:t>kansarmoede</a:t>
            </a:r>
            <a:r>
              <a:rPr lang="nl-NL" sz="2000" i="1" dirty="0">
                <a:latin typeface="Arial" panose="020B0604020202020204" pitchFamily="34" charset="0"/>
                <a:cs typeface="Arial" panose="020B0604020202020204" pitchFamily="34" charset="0"/>
              </a:rPr>
              <a:t>’</a:t>
            </a:r>
            <a:r>
              <a:rPr lang="nl-NL" sz="2000" dirty="0">
                <a:latin typeface="Arial" panose="020B0604020202020204" pitchFamily="34" charset="0"/>
                <a:cs typeface="Arial" panose="020B0604020202020204" pitchFamily="34" charset="0"/>
              </a:rPr>
              <a:t> levendig blijven houden bij collega’s Kleuter en Lager (verbreden en verdiepen). Deze begrippen zullen als te bereiken competenties uitdrukkelijk vermeld worden in de ECTS-fiches van de leerlijn ‘Inclusieve omgeving’ waar Diversiteit en Inclusie een belangrijke plaats innemen =&gt; juni 2021</a:t>
            </a:r>
          </a:p>
          <a:p>
            <a:pPr marL="514350" indent="-514350" algn="l">
              <a:buAutoNum type="arabicPeriod"/>
            </a:pPr>
            <a:r>
              <a:rPr lang="nl-NL" sz="2000" b="1" u="sng" dirty="0">
                <a:latin typeface="Arial" panose="020B0604020202020204" pitchFamily="34" charset="0"/>
                <a:cs typeface="Arial" panose="020B0604020202020204" pitchFamily="34" charset="0"/>
              </a:rPr>
              <a:t>PLG opzetten met studenten en mentoren</a:t>
            </a:r>
            <a:r>
              <a:rPr lang="nl-NL" sz="2000" dirty="0">
                <a:latin typeface="Arial" panose="020B0604020202020204" pitchFamily="34" charset="0"/>
                <a:cs typeface="Arial" panose="020B0604020202020204" pitchFamily="34" charset="0"/>
              </a:rPr>
              <a:t>: samen diversiteit herkennen en erkennen op eigen school, studenten gaan in gesprek met de WPL-school over hun houding en aanpak rond </a:t>
            </a:r>
            <a:r>
              <a:rPr lang="nl-NL" sz="2000" dirty="0" err="1">
                <a:latin typeface="Arial" panose="020B0604020202020204" pitchFamily="34" charset="0"/>
                <a:cs typeface="Arial" panose="020B0604020202020204" pitchFamily="34" charset="0"/>
              </a:rPr>
              <a:t>kansarmoede</a:t>
            </a:r>
            <a:r>
              <a:rPr lang="nl-NL" sz="2000" dirty="0">
                <a:latin typeface="Arial" panose="020B0604020202020204" pitchFamily="34" charset="0"/>
                <a:cs typeface="Arial" panose="020B0604020202020204" pitchFamily="34" charset="0"/>
              </a:rPr>
              <a:t> en durven samen dingen uit te proberen. GRROW en Gold worden gebruikt als </a:t>
            </a:r>
            <a:r>
              <a:rPr lang="nl-NL" sz="2000" dirty="0" err="1">
                <a:latin typeface="Arial" panose="020B0604020202020204" pitchFamily="34" charset="0"/>
                <a:cs typeface="Arial" panose="020B0604020202020204" pitchFamily="34" charset="0"/>
              </a:rPr>
              <a:t>coachingmethodes</a:t>
            </a:r>
            <a:r>
              <a:rPr lang="nl-NL" sz="2000" dirty="0">
                <a:latin typeface="Arial" panose="020B0604020202020204" pitchFamily="34" charset="0"/>
                <a:cs typeface="Arial" panose="020B0604020202020204" pitchFamily="34" charset="0"/>
              </a:rPr>
              <a:t>. =&gt; mei tot november 2021</a:t>
            </a:r>
          </a:p>
          <a:p>
            <a:pPr marL="514350" indent="-514350" algn="l">
              <a:buAutoNum type="arabicPeriod"/>
            </a:pPr>
            <a:r>
              <a:rPr lang="nl-NL" sz="2000" b="1" u="sng" dirty="0">
                <a:solidFill>
                  <a:srgbClr val="201F1E"/>
                </a:solidFill>
                <a:latin typeface="Arial" panose="020B0604020202020204" pitchFamily="34" charset="0"/>
                <a:cs typeface="Arial" panose="020B0604020202020204" pitchFamily="34" charset="0"/>
              </a:rPr>
              <a:t>Attitudevorming ten opzichte van diversiteit in kaart brengen bij deze studenten en schoolteams: </a:t>
            </a:r>
            <a:r>
              <a:rPr lang="nl-NL" sz="2000" dirty="0">
                <a:solidFill>
                  <a:srgbClr val="201F1E"/>
                </a:solidFill>
                <a:latin typeface="Arial" panose="020B0604020202020204" pitchFamily="34" charset="0"/>
                <a:cs typeface="Arial" panose="020B0604020202020204" pitchFamily="34" charset="0"/>
              </a:rPr>
              <a:t>voor aanvang eerste project reeds DISCO afgenomen, na dit project opnieuw afnemen. =&gt; november 2021</a:t>
            </a:r>
            <a:endParaRPr lang="nl-NL" sz="2000" dirty="0">
              <a:solidFill>
                <a:srgbClr val="201F1E"/>
              </a:solidFill>
              <a:latin typeface="Source Sans Pro" panose="020B0503030403020204" pitchFamily="34" charset="0"/>
            </a:endParaRPr>
          </a:p>
          <a:p>
            <a:pPr algn="l">
              <a:spcAft>
                <a:spcPts val="800"/>
              </a:spcAft>
              <a:buFont typeface="Arial" panose="020B0604020202020204" pitchFamily="34" charset="0"/>
              <a:buChar char="•"/>
            </a:pPr>
            <a:endParaRPr lang="nl-NL" sz="1800" dirty="0">
              <a:solidFill>
                <a:srgbClr val="201F1E"/>
              </a:solidFill>
              <a:latin typeface="Source Sans Pro" panose="020B0503030403020204" pitchFamily="34" charset="0"/>
            </a:endParaRPr>
          </a:p>
          <a:p>
            <a:pPr marL="0" indent="0">
              <a:buNone/>
            </a:pPr>
            <a:endParaRPr lang="nl-BE" dirty="0"/>
          </a:p>
        </p:txBody>
      </p:sp>
    </p:spTree>
    <p:extLst>
      <p:ext uri="{BB962C8B-B14F-4D97-AF65-F5344CB8AC3E}">
        <p14:creationId xmlns:p14="http://schemas.microsoft.com/office/powerpoint/2010/main" val="2833324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7041A4-59E9-42B4-92BA-9DD5441F6FFA}"/>
              </a:ext>
            </a:extLst>
          </p:cNvPr>
          <p:cNvSpPr>
            <a:spLocks noGrp="1"/>
          </p:cNvSpPr>
          <p:nvPr>
            <p:ph type="title"/>
          </p:nvPr>
        </p:nvSpPr>
        <p:spPr/>
        <p:txBody>
          <a:bodyPr>
            <a:normAutofit/>
          </a:bodyPr>
          <a:lstStyle/>
          <a:p>
            <a:r>
              <a:rPr lang="nl-NL" sz="4000" dirty="0"/>
              <a:t>3</a:t>
            </a:r>
            <a:r>
              <a:rPr lang="nl-NL" sz="4000"/>
              <a:t>. </a:t>
            </a:r>
            <a:r>
              <a:rPr lang="nl-NL" sz="4000" dirty="0"/>
              <a:t>Verwachte projectresultaten</a:t>
            </a:r>
            <a:endParaRPr lang="nl-BE" sz="4000" dirty="0"/>
          </a:p>
        </p:txBody>
      </p:sp>
      <p:sp>
        <p:nvSpPr>
          <p:cNvPr id="3" name="Tijdelijke aanduiding voor inhoud 2">
            <a:extLst>
              <a:ext uri="{FF2B5EF4-FFF2-40B4-BE49-F238E27FC236}">
                <a16:creationId xmlns:a16="http://schemas.microsoft.com/office/drawing/2014/main" id="{28B2EBA9-4C1F-4B50-A149-F7EF3FCC8097}"/>
              </a:ext>
            </a:extLst>
          </p:cNvPr>
          <p:cNvSpPr>
            <a:spLocks noGrp="1"/>
          </p:cNvSpPr>
          <p:nvPr>
            <p:ph idx="1"/>
          </p:nvPr>
        </p:nvSpPr>
        <p:spPr>
          <a:xfrm>
            <a:off x="1024128" y="1652954"/>
            <a:ext cx="9720073" cy="4656406"/>
          </a:xfrm>
        </p:spPr>
        <p:txBody>
          <a:bodyPr>
            <a:normAutofit/>
          </a:bodyPr>
          <a:lstStyle/>
          <a:p>
            <a:pPr marL="514350" indent="-514350">
              <a:buAutoNum type="arabicPeriod"/>
            </a:pPr>
            <a:r>
              <a:rPr lang="nl-NL" sz="2000" b="1" u="sng" dirty="0">
                <a:solidFill>
                  <a:srgbClr val="201F1E"/>
                </a:solidFill>
                <a:latin typeface="Arial" panose="020B0604020202020204" pitchFamily="34" charset="0"/>
                <a:cs typeface="Arial" panose="020B0604020202020204" pitchFamily="34" charset="0"/>
              </a:rPr>
              <a:t>Eigen opleiding</a:t>
            </a:r>
            <a:r>
              <a:rPr lang="nl-NL" sz="2000" dirty="0">
                <a:solidFill>
                  <a:srgbClr val="201F1E"/>
                </a:solidFill>
                <a:latin typeface="Arial" panose="020B0604020202020204" pitchFamily="34" charset="0"/>
                <a:cs typeface="Arial" panose="020B0604020202020204" pitchFamily="34" charset="0"/>
              </a:rPr>
              <a:t>: Het thema Diversiteit en kansengelijkheid wordt deel van het DNA van de opleidingen en de teams K en O. Inzichten en materialen uit ons project en uit KKGK zijn verankerd in het nieuwe curriculum en de ‘dagelijkse werking’</a:t>
            </a:r>
            <a:endParaRPr lang="nl-NL" sz="2000" dirty="0">
              <a:latin typeface="Arial" panose="020B0604020202020204" pitchFamily="34" charset="0"/>
              <a:cs typeface="Arial" panose="020B0604020202020204" pitchFamily="34" charset="0"/>
            </a:endParaRPr>
          </a:p>
          <a:p>
            <a:pPr marL="514350" indent="-514350">
              <a:buAutoNum type="arabicPeriod"/>
            </a:pPr>
            <a:r>
              <a:rPr lang="nl-NL" sz="2000" b="1" u="sng" dirty="0">
                <a:latin typeface="Arial" panose="020B0604020202020204" pitchFamily="34" charset="0"/>
                <a:cs typeface="Arial" panose="020B0604020202020204" pitchFamily="34" charset="0"/>
              </a:rPr>
              <a:t>PLG opzetten met studenten en mentoren</a:t>
            </a:r>
            <a:r>
              <a:rPr lang="nl-NL" sz="2000" dirty="0">
                <a:latin typeface="Arial" panose="020B0604020202020204" pitchFamily="34" charset="0"/>
                <a:cs typeface="Arial" panose="020B0604020202020204" pitchFamily="34" charset="0"/>
              </a:rPr>
              <a:t>: vanuit de evenwaardige driehoek leren student-mentor-lerarenopleider van en met elkaar. Deze driehoek gebruiken we ook bij het begeleiden van het werkplekleren (stage)</a:t>
            </a:r>
          </a:p>
          <a:p>
            <a:pPr marL="514350" indent="-514350">
              <a:buAutoNum type="arabicPeriod"/>
            </a:pPr>
            <a:r>
              <a:rPr lang="nl-NL" sz="2000" b="1" u="sng" dirty="0">
                <a:solidFill>
                  <a:srgbClr val="201F1E"/>
                </a:solidFill>
                <a:latin typeface="Arial" panose="020B0604020202020204" pitchFamily="34" charset="0"/>
                <a:cs typeface="Arial" panose="020B0604020202020204" pitchFamily="34" charset="0"/>
              </a:rPr>
              <a:t>Attitudevorming ten opzichte van diversiteit in kaart brengen bij deze studenten en schoolteams: </a:t>
            </a:r>
            <a:r>
              <a:rPr lang="nl-NL" sz="2000" dirty="0">
                <a:solidFill>
                  <a:srgbClr val="201F1E"/>
                </a:solidFill>
                <a:latin typeface="Arial" panose="020B0604020202020204" pitchFamily="34" charset="0"/>
                <a:cs typeface="Arial" panose="020B0604020202020204" pitchFamily="34" charset="0"/>
              </a:rPr>
              <a:t>studenten worden zich bewust van de kracht van hun attitudes en ondervinden dat sterke leraren wel degelijk het verschil kunnen maken. Ze ervaren ook hoe de attitudes van een schoolteam zich concreet vertalen in het uitschrijven van een zorg- en kansenbeleid en hoe de teams concreet handelen volgens dit beleid.</a:t>
            </a:r>
            <a:endParaRPr lang="nl-NL" sz="2000" dirty="0">
              <a:solidFill>
                <a:srgbClr val="201F1E"/>
              </a:solidFill>
              <a:latin typeface="Source Sans Pro" panose="020B0503030403020204" pitchFamily="34" charset="0"/>
            </a:endParaRPr>
          </a:p>
          <a:p>
            <a:pPr marL="0" indent="0">
              <a:buNone/>
            </a:pPr>
            <a:endParaRPr lang="nl-BE" dirty="0"/>
          </a:p>
        </p:txBody>
      </p:sp>
    </p:spTree>
    <p:extLst>
      <p:ext uri="{BB962C8B-B14F-4D97-AF65-F5344CB8AC3E}">
        <p14:creationId xmlns:p14="http://schemas.microsoft.com/office/powerpoint/2010/main" val="349808484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al">
  <a:themeElements>
    <a:clrScheme name="Blauw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Sjabloon KKGK 5 okt" id="{FFE0E02A-AD72-4786-AD24-4893F9E7B809}" vid="{D15BE9C2-AAA9-41C1-82EA-4385CDE2AFBD}"/>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998623B612493419558C606655CF3E2" ma:contentTypeVersion="13" ma:contentTypeDescription="Create a new document." ma:contentTypeScope="" ma:versionID="b15f4d3978759858d7f7401e808fb5ee">
  <xsd:schema xmlns:xsd="http://www.w3.org/2001/XMLSchema" xmlns:xs="http://www.w3.org/2001/XMLSchema" xmlns:p="http://schemas.microsoft.com/office/2006/metadata/properties" xmlns:ns3="4274e6e2-d1b1-4670-98ed-c673481c830e" xmlns:ns4="850d1aea-5dd7-4332-96c6-f4dbe3140561" targetNamespace="http://schemas.microsoft.com/office/2006/metadata/properties" ma:root="true" ma:fieldsID="f3cbead88de3a59b3310ca0657c05e6e" ns3:_="" ns4:_="">
    <xsd:import namespace="4274e6e2-d1b1-4670-98ed-c673481c830e"/>
    <xsd:import namespace="850d1aea-5dd7-4332-96c6-f4dbe3140561"/>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Location" minOccurs="0"/>
                <xsd:element ref="ns4:MediaServiceAutoTags" minOccurs="0"/>
                <xsd:element ref="ns4:MediaServiceGenerationTime" minOccurs="0"/>
                <xsd:element ref="ns4:MediaServiceEventHashCode" minOccurs="0"/>
                <xsd:element ref="ns4:MediaServiceOCR"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274e6e2-d1b1-4670-98ed-c673481c830e"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50d1aea-5dd7-4332-96c6-f4dbe3140561"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MediaServiceLocation" ma:internalName="MediaServiceLocatio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0601705-B279-44F5-9A96-91EB0ED37DA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274e6e2-d1b1-4670-98ed-c673481c830e"/>
    <ds:schemaRef ds:uri="850d1aea-5dd7-4332-96c6-f4dbe314056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0EC4982-C95C-4F8F-916D-49DC3FDACDA3}">
  <ds:schemaRefs>
    <ds:schemaRef ds:uri="http://www.w3.org/XML/1998/namespace"/>
    <ds:schemaRef ds:uri="http://purl.org/dc/dcmitype/"/>
    <ds:schemaRef ds:uri="4274e6e2-d1b1-4670-98ed-c673481c830e"/>
    <ds:schemaRef ds:uri="http://schemas.microsoft.com/office/infopath/2007/PartnerControls"/>
    <ds:schemaRef ds:uri="http://purl.org/dc/terms/"/>
    <ds:schemaRef ds:uri="850d1aea-5dd7-4332-96c6-f4dbe3140561"/>
    <ds:schemaRef ds:uri="http://schemas.microsoft.com/office/2006/documentManagement/types"/>
    <ds:schemaRef ds:uri="http://schemas.microsoft.com/office/2006/metadata/properties"/>
    <ds:schemaRef ds:uri="http://schemas.openxmlformats.org/package/2006/metadata/core-properties"/>
    <ds:schemaRef ds:uri="http://purl.org/dc/elements/1.1/"/>
  </ds:schemaRefs>
</ds:datastoreItem>
</file>

<file path=customXml/itemProps3.xml><?xml version="1.0" encoding="utf-8"?>
<ds:datastoreItem xmlns:ds="http://schemas.openxmlformats.org/officeDocument/2006/customXml" ds:itemID="{2F498174-1C8F-45D4-B77E-AA214B36728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9849</TotalTime>
  <Words>375</Words>
  <Application>Microsoft Office PowerPoint</Application>
  <PresentationFormat>Widescreen</PresentationFormat>
  <Paragraphs>21</Paragraphs>
  <Slides>4</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vt:i4>
      </vt:variant>
    </vt:vector>
  </HeadingPairs>
  <TitlesOfParts>
    <vt:vector size="11" baseType="lpstr">
      <vt:lpstr>Arial</vt:lpstr>
      <vt:lpstr>Calibri</vt:lpstr>
      <vt:lpstr>Source Sans Pro</vt:lpstr>
      <vt:lpstr>Tw Cen MT</vt:lpstr>
      <vt:lpstr>Tw Cen MT Condensed</vt:lpstr>
      <vt:lpstr>Wingdings 3</vt:lpstr>
      <vt:lpstr>Integraal</vt:lpstr>
      <vt:lpstr>Kansarmoede bespreekbaar maken in een PROfessionele LEERGemeenschap  AP hogeschool</vt:lpstr>
      <vt:lpstr>1. Foci – link met grote kansen – vernieuwende aspect</vt:lpstr>
      <vt:lpstr>2. Doelstellingen (+ projectfasering)</vt:lpstr>
      <vt:lpstr>3. Verwachte projectresultaten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vooruitblik</dc:title>
  <dc:creator>Carolien Frijns</dc:creator>
  <cp:lastModifiedBy>Eveline Mertens</cp:lastModifiedBy>
  <cp:revision>33</cp:revision>
  <dcterms:created xsi:type="dcterms:W3CDTF">2020-12-05T15:58:19Z</dcterms:created>
  <dcterms:modified xsi:type="dcterms:W3CDTF">2021-04-02T18:09:56Z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0x0101008998623B612493419558C606655CF3E2</vt:lpwstr>
  </property>
</Properties>
</file>